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60" r:id="rId2"/>
  </p:sldMasterIdLst>
  <p:notesMasterIdLst>
    <p:notesMasterId r:id="rId18"/>
  </p:notesMasterIdLst>
  <p:handoutMasterIdLst>
    <p:handoutMasterId r:id="rId19"/>
  </p:handoutMasterIdLst>
  <p:sldIdLst>
    <p:sldId id="256" r:id="rId3"/>
    <p:sldId id="288" r:id="rId4"/>
    <p:sldId id="289" r:id="rId5"/>
    <p:sldId id="290" r:id="rId6"/>
    <p:sldId id="291" r:id="rId7"/>
    <p:sldId id="298" r:id="rId8"/>
    <p:sldId id="292" r:id="rId9"/>
    <p:sldId id="299" r:id="rId10"/>
    <p:sldId id="293" r:id="rId11"/>
    <p:sldId id="301" r:id="rId12"/>
    <p:sldId id="294" r:id="rId13"/>
    <p:sldId id="302" r:id="rId14"/>
    <p:sldId id="297" r:id="rId15"/>
    <p:sldId id="300" r:id="rId16"/>
    <p:sldId id="295" r:id="rId17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C3B77E9C-4227-4C80-B00C-7EE932DAB79F}">
          <p14:sldIdLst>
            <p14:sldId id="256"/>
            <p14:sldId id="288"/>
            <p14:sldId id="289"/>
            <p14:sldId id="290"/>
            <p14:sldId id="291"/>
            <p14:sldId id="298"/>
            <p14:sldId id="292"/>
            <p14:sldId id="299"/>
            <p14:sldId id="293"/>
            <p14:sldId id="301"/>
            <p14:sldId id="294"/>
            <p14:sldId id="302"/>
            <p14:sldId id="297"/>
            <p14:sldId id="300"/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99FF"/>
    <a:srgbClr val="6666FF"/>
    <a:srgbClr val="6600CC"/>
    <a:srgbClr val="9999FF"/>
    <a:srgbClr val="6699FF"/>
    <a:srgbClr val="0066FF"/>
    <a:srgbClr val="003399"/>
    <a:srgbClr val="3333FF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82" autoAdjust="0"/>
    <p:restoredTop sz="95118" autoAdjust="0"/>
  </p:normalViewPr>
  <p:slideViewPr>
    <p:cSldViewPr snapToGrid="0">
      <p:cViewPr varScale="1">
        <p:scale>
          <a:sx n="55" d="100"/>
          <a:sy n="55" d="100"/>
        </p:scale>
        <p:origin x="384" y="9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8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6074-3ABC-45E1-B916-FEC97060DD13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DD687-6233-47B9-B4B4-25AECA7069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69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D09915-3BD3-4C61-BDA5-20689B9856F8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9B96-90C9-4C4A-9463-7040911BA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989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9B96-90C9-4C4A-9463-7040911BA0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4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/>
              <a:t>(A)</a:t>
            </a:r>
            <a:r>
              <a:rPr lang="zh-TW" altLang="en-US"/>
              <a:t>像素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29B96-90C9-4C4A-9463-7040911BA0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4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29B96-90C9-4C4A-9463-7040911BA0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0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73300" y="3302000"/>
            <a:ext cx="13728700" cy="358619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2000"/>
              </a:lnSpc>
              <a:defRPr sz="15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86000" y="7019632"/>
            <a:ext cx="13716000" cy="613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260600" y="7511113"/>
            <a:ext cx="13716000" cy="37991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</a:lstStyle>
          <a:p>
            <a:fld id="{29F2D848-C3D3-4665-BE9E-E1E3738A9657}" type="datetime3">
              <a:rPr lang="en-US" smtClean="0"/>
              <a:pPr/>
              <a:t>9 December 2020</a:t>
            </a:fld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2286000" y="6856652"/>
            <a:ext cx="1371600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798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86224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39052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39053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831956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839053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5239977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092805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5092806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5085709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5092806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500079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352907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9352908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9345811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9352908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13753832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606660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13606661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13599564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13606661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985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338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463166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167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6070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167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7286491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139319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9320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2223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7139320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969740" y="2094204"/>
            <a:ext cx="3794644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22568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2569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5472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822569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81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624" y="2105047"/>
            <a:ext cx="503726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527" y="2791870"/>
            <a:ext cx="5046330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11624" y="2693323"/>
            <a:ext cx="503726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587777" y="2105047"/>
            <a:ext cx="503726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580680" y="2791870"/>
            <a:ext cx="5046330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587777" y="2693323"/>
            <a:ext cx="503726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71026" y="2105047"/>
            <a:ext cx="503726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63929" y="2791870"/>
            <a:ext cx="5046330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271026" y="2693323"/>
            <a:ext cx="503726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4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624" y="2105047"/>
            <a:ext cx="7427242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527" y="2791870"/>
            <a:ext cx="7440614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11624" y="2693323"/>
            <a:ext cx="742724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133967" y="2105047"/>
            <a:ext cx="7427242" cy="635549"/>
          </a:xfrm>
          <a:prstGeom prst="rect">
            <a:avLst/>
          </a:prstGeom>
        </p:spPr>
        <p:txBody>
          <a:bodyPr anchor="b"/>
          <a:lstStyle>
            <a:lvl1pPr marL="0" marR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126870" y="2791870"/>
            <a:ext cx="7440614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33967" y="2693323"/>
            <a:ext cx="742724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881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166" y="5994876"/>
            <a:ext cx="6893572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6069" y="6681699"/>
            <a:ext cx="6905983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166" y="6583152"/>
            <a:ext cx="689357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685509" y="5994876"/>
            <a:ext cx="6893572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678412" y="6681699"/>
            <a:ext cx="6905983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685509" y="6583152"/>
            <a:ext cx="6893572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338" y="2094204"/>
            <a:ext cx="6746400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166" y="2094204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825584" y="2095656"/>
            <a:ext cx="6746400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678412" y="2095656"/>
            <a:ext cx="180000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92719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61675"/>
            <a:ext cx="18289652" cy="457241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322834"/>
            <a:ext cx="6481482" cy="635549"/>
          </a:xfrm>
          <a:prstGeom prst="rect">
            <a:avLst/>
          </a:prstGeom>
        </p:spPr>
        <p:txBody>
          <a:bodyPr anchor="b"/>
          <a:lstStyle>
            <a:lvl1pPr algn="r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618515" y="6322834"/>
            <a:ext cx="11088914" cy="30679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-2" y="6958383"/>
            <a:ext cx="6481483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2802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167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6070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167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9320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2223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7139320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2569" y="5994876"/>
            <a:ext cx="3941815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5472" y="6681699"/>
            <a:ext cx="3948912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822569" y="6583152"/>
            <a:ext cx="3941815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1463675" y="1927449"/>
            <a:ext cx="3965349" cy="39653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7115786" y="1927449"/>
            <a:ext cx="3965349" cy="3965348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12822569" y="1924689"/>
            <a:ext cx="3965349" cy="3965348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6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067502" y="2862602"/>
            <a:ext cx="831884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60404" y="3549425"/>
            <a:ext cx="8333821" cy="454184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067502" y="3450878"/>
            <a:ext cx="831884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796950" y="2862602"/>
            <a:ext cx="8127999" cy="52286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</p:spTree>
    <p:extLst>
      <p:ext uri="{BB962C8B-B14F-4D97-AF65-F5344CB8AC3E}">
        <p14:creationId xmlns:p14="http://schemas.microsoft.com/office/powerpoint/2010/main" val="41769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2000" y="6203398"/>
            <a:ext cx="13703862" cy="17459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Subtitle Here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559862" y="7911791"/>
            <a:ext cx="13716000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4572000" y="7829045"/>
            <a:ext cx="1371600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829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115" y="3614057"/>
            <a:ext cx="15748000" cy="278674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115" y="6110512"/>
            <a:ext cx="1371600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3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115" y="2148114"/>
            <a:ext cx="15748000" cy="493485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5000"/>
              </a:lnSpc>
              <a:defRPr sz="18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115" y="6792683"/>
            <a:ext cx="1371600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24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0508342" y="0"/>
            <a:ext cx="7779657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0286" y="580571"/>
            <a:ext cx="9898743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3000"/>
              </a:lnSpc>
              <a:defRPr sz="16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769598" y="580571"/>
            <a:ext cx="7024915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4000"/>
              </a:lnSpc>
              <a:buNone/>
              <a:defRPr sz="6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</a:p>
          <a:p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37200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30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-309282" y="4894169"/>
            <a:ext cx="6790764" cy="928687"/>
          </a:xfrm>
          <a:prstGeom prst="rect">
            <a:avLst/>
          </a:prstGeom>
        </p:spPr>
        <p:txBody>
          <a:bodyPr/>
          <a:lstStyle>
            <a:lvl1pPr algn="r">
              <a:defRPr sz="80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5876924"/>
            <a:ext cx="6481483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7085" y="2635625"/>
            <a:ext cx="11024504" cy="577530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750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100" y="2430380"/>
            <a:ext cx="5979026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+mn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26141" y="2430380"/>
            <a:ext cx="23600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7085" y="2430380"/>
            <a:ext cx="1102450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7085" y="3119717"/>
            <a:ext cx="11024504" cy="52912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7131895" y="3012141"/>
            <a:ext cx="1099969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75" y="132353"/>
            <a:ext cx="17646914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Presentation Title Here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75" y="908365"/>
            <a:ext cx="17646914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100" y="2430380"/>
            <a:ext cx="5979026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26141" y="2430380"/>
            <a:ext cx="23600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7085" y="2430380"/>
            <a:ext cx="1102450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Caption1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7085" y="3119717"/>
            <a:ext cx="11024504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7131895" y="3012141"/>
            <a:ext cx="1099969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7107085" y="5478616"/>
            <a:ext cx="1102450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Caption2 Here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07085" y="6167953"/>
            <a:ext cx="11024504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7131895" y="6060377"/>
            <a:ext cx="1099969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54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563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7" r:id="rId3"/>
    <p:sldLayoutId id="2147483668" r:id="rId4"/>
    <p:sldLayoutId id="2147483669" r:id="rId5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Char char=""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8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28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76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24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9721516"/>
            <a:ext cx="18288000" cy="565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18168" y="9721516"/>
            <a:ext cx="5269832" cy="56548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8288000" cy="1462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" y="0"/>
            <a:ext cx="388418" cy="14626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3"/>
          </p:nvPr>
        </p:nvSpPr>
        <p:spPr>
          <a:xfrm>
            <a:off x="12115800" y="972151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bg1">
                    <a:lumMod val="95000"/>
                  </a:schemeClr>
                </a:solidFill>
                <a:latin typeface="Bebas Neue Bold" panose="020B0606020202050201" pitchFamily="34" charset="0"/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4"/>
          </p:nvPr>
        </p:nvSpPr>
        <p:spPr>
          <a:xfrm>
            <a:off x="14173200" y="0"/>
            <a:ext cx="4114800" cy="16135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0">
                <a:solidFill>
                  <a:schemeClr val="tx1">
                    <a:lumMod val="65000"/>
                    <a:lumOff val="35000"/>
                  </a:schemeClr>
                </a:solidFill>
                <a:latin typeface="Bebas Neue Bold" panose="020B0606020202050201" pitchFamily="34" charset="0"/>
              </a:defRPr>
            </a:lvl1pPr>
          </a:lstStyle>
          <a:p>
            <a:fld id="{DAEF4D36-AE85-49C9-90DE-66D02B25727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52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1" r:id="rId7"/>
    <p:sldLayoutId id="2147483676" r:id="rId8"/>
    <p:sldLayoutId id="2147483677" r:id="rId9"/>
    <p:sldLayoutId id="2147483670" r:id="rId10"/>
    <p:sldLayoutId id="2147483674" r:id="rId11"/>
    <p:sldLayoutId id="2147483675" r:id="rId12"/>
  </p:sldLayoutIdLst>
  <p:hf hdr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000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1371600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800" indent="-342900" algn="l" defTabSz="1371600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28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76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240" indent="-342900" algn="l" defTabSz="1371600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2273300" y="3302000"/>
            <a:ext cx="14393718" cy="3459299"/>
          </a:xfrm>
        </p:spPr>
        <p:txBody>
          <a:bodyPr/>
          <a:lstStyle/>
          <a:p>
            <a:r>
              <a:rPr 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Comparative Study of </a:t>
            </a: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</a:t>
            </a:r>
            <a:r>
              <a:rPr 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dge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Detectors in Digital Image Processing</a:t>
            </a:r>
            <a:br>
              <a:rPr 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邊緣檢測在數位影像處理中的比較研究</a:t>
            </a:r>
            <a:endParaRPr 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報告人：羅尹瑄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年份：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826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en-US" altLang="zh-TW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kumimoji="1"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圖片 10" descr="一張含有 植物 的圖片&#10;&#10;自動產生的描述">
            <a:extLst>
              <a:ext uri="{FF2B5EF4-FFF2-40B4-BE49-F238E27FC236}">
                <a16:creationId xmlns:a16="http://schemas.microsoft.com/office/drawing/2014/main" id="{A2430D21-3EE0-4475-B87C-DC0930333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89" y="2202873"/>
            <a:ext cx="3784162" cy="6724770"/>
          </a:xfrm>
          <a:prstGeom prst="rect">
            <a:avLst/>
          </a:prstGeom>
        </p:spPr>
      </p:pic>
      <p:pic>
        <p:nvPicPr>
          <p:cNvPr id="13" name="圖片 12" descr="一張含有 爬蟲動物, 室外 的圖片&#10;&#10;自動產生的描述">
            <a:extLst>
              <a:ext uri="{FF2B5EF4-FFF2-40B4-BE49-F238E27FC236}">
                <a16:creationId xmlns:a16="http://schemas.microsoft.com/office/drawing/2014/main" id="{09AC7BCB-5B4B-41C1-BDE2-9236B3743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19" y="2202873"/>
            <a:ext cx="3784162" cy="6724770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99E63B9-393E-4151-AA13-3978A37A17FB}"/>
              </a:ext>
            </a:extLst>
          </p:cNvPr>
          <p:cNvSpPr/>
          <p:nvPr/>
        </p:nvSpPr>
        <p:spPr>
          <a:xfrm>
            <a:off x="5662246" y="5011615"/>
            <a:ext cx="1283677" cy="1019908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D67D0AB-132F-44D4-B467-1C928E7F67DE}"/>
              </a:ext>
            </a:extLst>
          </p:cNvPr>
          <p:cNvSpPr/>
          <p:nvPr/>
        </p:nvSpPr>
        <p:spPr>
          <a:xfrm>
            <a:off x="11353806" y="5023335"/>
            <a:ext cx="1283677" cy="1019908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5DA732-18B8-44E8-AD68-34EA5CE402D7}"/>
              </a:ext>
            </a:extLst>
          </p:cNvPr>
          <p:cNvSpPr txBox="1"/>
          <p:nvPr/>
        </p:nvSpPr>
        <p:spPr>
          <a:xfrm>
            <a:off x="2778369" y="9073661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8EE58E-FB36-4449-83D0-C6483A805906}"/>
              </a:ext>
            </a:extLst>
          </p:cNvPr>
          <p:cNvSpPr txBox="1"/>
          <p:nvPr/>
        </p:nvSpPr>
        <p:spPr>
          <a:xfrm>
            <a:off x="8318117" y="9073661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灰階影像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3389E3-ABE3-486E-A7B4-3F7CF4DC8F50}"/>
              </a:ext>
            </a:extLst>
          </p:cNvPr>
          <p:cNvSpPr txBox="1"/>
          <p:nvPr/>
        </p:nvSpPr>
        <p:spPr>
          <a:xfrm>
            <a:off x="14282656" y="9073661"/>
            <a:ext cx="15424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 descr="一張含有 大自然, 室外物品, 網 的圖片&#10;&#10;自動產生的描述">
            <a:extLst>
              <a:ext uri="{FF2B5EF4-FFF2-40B4-BE49-F238E27FC236}">
                <a16:creationId xmlns:a16="http://schemas.microsoft.com/office/drawing/2014/main" id="{263CDB0E-4F78-4DAA-898E-11158BE1B3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780" y="2202874"/>
            <a:ext cx="3784161" cy="67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8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kumimoji="1"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Intuitionistic Fuzzy</a:t>
            </a:r>
            <a:r>
              <a:rPr kumimoji="1"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D234333-EAA0-4E75-956E-0B518566D981}"/>
              </a:ext>
            </a:extLst>
          </p:cNvPr>
          <p:cNvSpPr txBox="1"/>
          <p:nvPr/>
        </p:nvSpPr>
        <p:spPr>
          <a:xfrm>
            <a:off x="1724892" y="2596791"/>
            <a:ext cx="1454087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直覺模糊步驟：</a:t>
            </a:r>
          </a:p>
          <a:p>
            <a:pPr>
              <a:buClr>
                <a:srgbClr val="FF6600"/>
              </a:buClr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影像分割為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部分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圖、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圖為原始圖片想要凸顯部分</a:t>
            </a:r>
          </a:p>
          <a:p>
            <a:pPr>
              <a:buClr>
                <a:srgbClr val="FF6600"/>
              </a:buClr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圖、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圖影像模糊化處理</a:t>
            </a:r>
          </a:p>
          <a:p>
            <a:pPr>
              <a:buClr>
                <a:srgbClr val="FF6600"/>
              </a:buClr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圖減弱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圖，再將兩張影像合併得到圖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</a:t>
            </a:r>
          </a:p>
          <a:p>
            <a:pPr>
              <a:buClr>
                <a:srgbClr val="FF6600"/>
              </a:buClr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將合併後的影像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AB)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跟原始圖像做平均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498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kumimoji="1" lang="en-US" altLang="zh-TW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Intuitionistic Fuzzy</a:t>
            </a:r>
            <a:r>
              <a:rPr kumimoji="1"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圖片 10" descr="一張含有 植物 的圖片&#10;&#10;自動產生的描述">
            <a:extLst>
              <a:ext uri="{FF2B5EF4-FFF2-40B4-BE49-F238E27FC236}">
                <a16:creationId xmlns:a16="http://schemas.microsoft.com/office/drawing/2014/main" id="{A2430D21-3EE0-4475-B87C-DC0930333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89" y="2202873"/>
            <a:ext cx="3784162" cy="6724770"/>
          </a:xfrm>
          <a:prstGeom prst="rect">
            <a:avLst/>
          </a:prstGeom>
        </p:spPr>
      </p:pic>
      <p:pic>
        <p:nvPicPr>
          <p:cNvPr id="13" name="圖片 12" descr="一張含有 爬蟲動物, 室外 的圖片&#10;&#10;自動產生的描述">
            <a:extLst>
              <a:ext uri="{FF2B5EF4-FFF2-40B4-BE49-F238E27FC236}">
                <a16:creationId xmlns:a16="http://schemas.microsoft.com/office/drawing/2014/main" id="{09AC7BCB-5B4B-41C1-BDE2-9236B3743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19" y="2202873"/>
            <a:ext cx="3784162" cy="6724770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99E63B9-393E-4151-AA13-3978A37A17FB}"/>
              </a:ext>
            </a:extLst>
          </p:cNvPr>
          <p:cNvSpPr/>
          <p:nvPr/>
        </p:nvSpPr>
        <p:spPr>
          <a:xfrm>
            <a:off x="5662246" y="5011615"/>
            <a:ext cx="1283677" cy="1019908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D67D0AB-132F-44D4-B467-1C928E7F67DE}"/>
              </a:ext>
            </a:extLst>
          </p:cNvPr>
          <p:cNvSpPr/>
          <p:nvPr/>
        </p:nvSpPr>
        <p:spPr>
          <a:xfrm>
            <a:off x="11353806" y="5023335"/>
            <a:ext cx="1283677" cy="1019908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5DA732-18B8-44E8-AD68-34EA5CE402D7}"/>
              </a:ext>
            </a:extLst>
          </p:cNvPr>
          <p:cNvSpPr txBox="1"/>
          <p:nvPr/>
        </p:nvSpPr>
        <p:spPr>
          <a:xfrm>
            <a:off x="2778369" y="9073661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8EE58E-FB36-4449-83D0-C6483A805906}"/>
              </a:ext>
            </a:extLst>
          </p:cNvPr>
          <p:cNvSpPr txBox="1"/>
          <p:nvPr/>
        </p:nvSpPr>
        <p:spPr>
          <a:xfrm>
            <a:off x="8318117" y="9073661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灰階影像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3389E3-ABE3-486E-A7B4-3F7CF4DC8F50}"/>
              </a:ext>
            </a:extLst>
          </p:cNvPr>
          <p:cNvSpPr txBox="1"/>
          <p:nvPr/>
        </p:nvSpPr>
        <p:spPr>
          <a:xfrm>
            <a:off x="12731165" y="8997981"/>
            <a:ext cx="42322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Intuitionistic Fuzzy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室外物品, 網, 夜空 的圖片&#10;&#10;自動產生的描述">
            <a:extLst>
              <a:ext uri="{FF2B5EF4-FFF2-40B4-BE49-F238E27FC236}">
                <a16:creationId xmlns:a16="http://schemas.microsoft.com/office/drawing/2014/main" id="{9B34C704-ABCD-45EF-BF15-7F3448C9D8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749" y="2166123"/>
            <a:ext cx="3784162" cy="67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3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zh-TW" altLang="en-US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比較邊緣檢測的好壞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733C83-42A7-4C67-A606-40138400ACDE}"/>
              </a:ext>
            </a:extLst>
          </p:cNvPr>
          <p:cNvSpPr txBox="1"/>
          <p:nvPr/>
        </p:nvSpPr>
        <p:spPr>
          <a:xfrm>
            <a:off x="1746873" y="2603929"/>
            <a:ext cx="13908232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6600"/>
              </a:buClr>
            </a:pP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判斷方法：</a:t>
            </a:r>
            <a:endParaRPr lang="en-US" altLang="zh-TW" sz="35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用均方誤差</a:t>
            </a:r>
            <a:r>
              <a:rPr lang="en-US" altLang="zh-TW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(MSE)</a:t>
            </a: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和峰值訊噪比</a:t>
            </a:r>
            <a:r>
              <a:rPr lang="en-US" altLang="zh-TW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(PSNR)</a:t>
            </a: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用原圖灰階影像與完成邊緣檢測的圖進行計算</a:t>
            </a:r>
            <a:endParaRPr lang="en-US" altLang="zh-TW" sz="35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en-US" altLang="zh-TW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是在計算與原圖的差異</a:t>
            </a:r>
            <a:endParaRPr lang="en-US" altLang="zh-TW" sz="35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en-US" altLang="zh-TW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PSNR</a:t>
            </a: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是在計算影像是否有失真</a:t>
            </a:r>
            <a:endParaRPr lang="en-US" altLang="zh-TW" sz="3500" b="1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4330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C323337-B77F-4CD6-B8E0-7EE9253AF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786" y="421758"/>
            <a:ext cx="17646914" cy="770016"/>
          </a:xfrm>
        </p:spPr>
        <p:txBody>
          <a:bodyPr/>
          <a:lstStyle/>
          <a:p>
            <a:r>
              <a:rPr lang="zh-TW" altLang="en-US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例子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612C98-3D04-4768-B4EB-EEAA4E473E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A3965C06-B9A3-45AC-B113-46BFCC24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342" y="1513318"/>
            <a:ext cx="12337390" cy="244249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3FAD81C4-3C16-4E41-AF33-063B66ED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338" y="3996297"/>
            <a:ext cx="12337394" cy="24702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EBCCBD7-DCEA-4087-96A8-608E6E2E5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338" y="6507034"/>
            <a:ext cx="12337394" cy="2470256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BB07C3-1971-40AA-9658-CF1AF27C55A4}"/>
              </a:ext>
            </a:extLst>
          </p:cNvPr>
          <p:cNvSpPr txBox="1"/>
          <p:nvPr/>
        </p:nvSpPr>
        <p:spPr>
          <a:xfrm>
            <a:off x="2549768" y="9140864"/>
            <a:ext cx="5934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(A)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583578D-37A9-45DA-9777-69396EB94A77}"/>
              </a:ext>
            </a:extLst>
          </p:cNvPr>
          <p:cNvSpPr txBox="1"/>
          <p:nvPr/>
        </p:nvSpPr>
        <p:spPr>
          <a:xfrm>
            <a:off x="5076091" y="9140863"/>
            <a:ext cx="5806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(B)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269EC99-4CFF-48E2-886C-E84FEAAA8DA1}"/>
              </a:ext>
            </a:extLst>
          </p:cNvPr>
          <p:cNvSpPr txBox="1"/>
          <p:nvPr/>
        </p:nvSpPr>
        <p:spPr>
          <a:xfrm>
            <a:off x="7485319" y="9140862"/>
            <a:ext cx="5774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(C)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7077877-733A-4A79-96EF-95573EC716EA}"/>
              </a:ext>
            </a:extLst>
          </p:cNvPr>
          <p:cNvSpPr txBox="1"/>
          <p:nvPr/>
        </p:nvSpPr>
        <p:spPr>
          <a:xfrm>
            <a:off x="9998818" y="9140862"/>
            <a:ext cx="6062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(D)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948E0BB-F880-4986-AECC-65A6496A336D}"/>
              </a:ext>
            </a:extLst>
          </p:cNvPr>
          <p:cNvSpPr txBox="1"/>
          <p:nvPr/>
        </p:nvSpPr>
        <p:spPr>
          <a:xfrm>
            <a:off x="12541171" y="9140861"/>
            <a:ext cx="5613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(E)</a:t>
            </a:r>
            <a:endParaRPr kumimoji="1" lang="zh-TW" alt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0EB266F-AF48-4075-A7B4-82F871F8C9D0}"/>
              </a:ext>
            </a:extLst>
          </p:cNvPr>
          <p:cNvSpPr txBox="1"/>
          <p:nvPr/>
        </p:nvSpPr>
        <p:spPr>
          <a:xfrm>
            <a:off x="14343179" y="3365355"/>
            <a:ext cx="261642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(A)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灰階影像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17A965D-EB26-44A2-9C6B-5222FB731997}"/>
              </a:ext>
            </a:extLst>
          </p:cNvPr>
          <p:cNvSpPr txBox="1"/>
          <p:nvPr/>
        </p:nvSpPr>
        <p:spPr>
          <a:xfrm>
            <a:off x="14343178" y="4346747"/>
            <a:ext cx="291084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(B)Canny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868FDF3-822F-42EE-9360-FB78922DE497}"/>
              </a:ext>
            </a:extLst>
          </p:cNvPr>
          <p:cNvSpPr txBox="1"/>
          <p:nvPr/>
        </p:nvSpPr>
        <p:spPr>
          <a:xfrm>
            <a:off x="14343179" y="5328140"/>
            <a:ext cx="291084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(C)Sobel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84F70EF-FDA1-4888-B48D-E7ED05E5EE88}"/>
              </a:ext>
            </a:extLst>
          </p:cNvPr>
          <p:cNvSpPr txBox="1"/>
          <p:nvPr/>
        </p:nvSpPr>
        <p:spPr>
          <a:xfrm>
            <a:off x="14343177" y="6309533"/>
            <a:ext cx="2910841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(D)Prewitt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3E6CD23-537B-4744-9F18-59400D2C34A1}"/>
              </a:ext>
            </a:extLst>
          </p:cNvPr>
          <p:cNvSpPr txBox="1"/>
          <p:nvPr/>
        </p:nvSpPr>
        <p:spPr>
          <a:xfrm>
            <a:off x="14343177" y="7290925"/>
            <a:ext cx="44899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(E) Intuitionistic 	Fuzzy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12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 descr="一張含有 桌 的圖片&#10;&#10;自動產生的描述">
            <a:extLst>
              <a:ext uri="{FF2B5EF4-FFF2-40B4-BE49-F238E27FC236}">
                <a16:creationId xmlns:a16="http://schemas.microsoft.com/office/drawing/2014/main" id="{1EC43E55-956A-4CFB-8380-84012F42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93" y="4805038"/>
            <a:ext cx="14893414" cy="44536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F4B4E-F444-474A-ACB1-C9C2658199B6}"/>
              </a:ext>
            </a:extLst>
          </p:cNvPr>
          <p:cNvSpPr txBox="1"/>
          <p:nvPr/>
        </p:nvSpPr>
        <p:spPr>
          <a:xfrm>
            <a:off x="1973873" y="2558269"/>
            <a:ext cx="113728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四種用於圖像處理圖像的邊緣檢測技術</a:t>
            </a:r>
            <a:endParaRPr lang="en-US" altLang="zh-TW" sz="3500" b="1" kern="1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根據</a:t>
            </a:r>
            <a:r>
              <a:rPr lang="en-US" altLang="zh-TW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MSE</a:t>
            </a: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PSNR</a:t>
            </a: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值進行比較</a:t>
            </a:r>
            <a:endParaRPr lang="en-US" altLang="zh-TW" sz="3500" b="1" kern="1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直覺模糊顯示</a:t>
            </a:r>
            <a:r>
              <a:rPr lang="en-US" altLang="zh-TW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PSNR</a:t>
            </a: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較高，</a:t>
            </a:r>
            <a:r>
              <a:rPr lang="en-US" altLang="zh-TW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MSE</a:t>
            </a: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較低</a:t>
            </a:r>
            <a:endParaRPr lang="en-US" altLang="zh-TW" sz="3500" b="1" kern="10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457200" marR="0" indent="-457200"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 kern="10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代表直覺模糊比其他三種技術在對使像素更亮上更有用</a:t>
            </a:r>
          </a:p>
        </p:txBody>
      </p:sp>
    </p:spTree>
    <p:extLst>
      <p:ext uri="{BB962C8B-B14F-4D97-AF65-F5344CB8AC3E}">
        <p14:creationId xmlns:p14="http://schemas.microsoft.com/office/powerpoint/2010/main" val="312266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什麼是邊緣檢測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657350" y="2571750"/>
            <a:ext cx="1445895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邊緣檢測（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Edge detection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）是影像處理和電腦視覺中的基本問題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邊緣檢測是指在影像中識別和定位不連續的過程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不連續是像素強度的突然變化，這是一個場景中物體邊界的特徵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在影像處理中常遇到的邊緣特徵：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BB81D7-89EE-40AF-B302-61169A191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70" y="5405775"/>
            <a:ext cx="1942857" cy="10285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BAF60FC-AFAB-46DF-A187-A1656C044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879" y="5324822"/>
            <a:ext cx="2304762" cy="119047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C9E2BE6-C81E-4D8C-B9C0-CF1BA706BB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470" y="7576073"/>
            <a:ext cx="2323809" cy="118095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2ECC981-D13E-4C4C-A9C3-9D1ECDB4A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5609" y="7556319"/>
            <a:ext cx="1542857" cy="1200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F6FB553-9349-41FC-839E-14FB92113260}"/>
              </a:ext>
            </a:extLst>
          </p:cNvPr>
          <p:cNvSpPr txBox="1"/>
          <p:nvPr/>
        </p:nvSpPr>
        <p:spPr>
          <a:xfrm>
            <a:off x="6221956" y="674359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（ａ）</a:t>
            </a:r>
            <a:endParaRPr kumimoji="1"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10C0475-193E-4D3F-9D02-CC876223470A}"/>
              </a:ext>
            </a:extLst>
          </p:cNvPr>
          <p:cNvSpPr txBox="1"/>
          <p:nvPr/>
        </p:nvSpPr>
        <p:spPr>
          <a:xfrm>
            <a:off x="10255609" y="669324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（ｂ）</a:t>
            </a:r>
            <a:endParaRPr kumimoji="1"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231E83-FD4D-433A-8E78-36FBE5551C98}"/>
              </a:ext>
            </a:extLst>
          </p:cNvPr>
          <p:cNvSpPr txBox="1"/>
          <p:nvPr/>
        </p:nvSpPr>
        <p:spPr>
          <a:xfrm>
            <a:off x="6221956" y="90662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（ｃ）</a:t>
            </a:r>
            <a:endParaRPr kumimoji="1"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6501ED-6B40-48A2-8506-89CA33A3D7C3}"/>
              </a:ext>
            </a:extLst>
          </p:cNvPr>
          <p:cNvSpPr txBox="1"/>
          <p:nvPr/>
        </p:nvSpPr>
        <p:spPr>
          <a:xfrm>
            <a:off x="10396095" y="906627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（ｄ）</a:t>
            </a:r>
            <a:endParaRPr kumimoji="1" lang="zh-TW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585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為什麼要做邊緣檢測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DB27B78-180C-45C1-866E-871E87AEF32D}"/>
              </a:ext>
            </a:extLst>
          </p:cNvPr>
          <p:cNvSpPr txBox="1"/>
          <p:nvPr/>
        </p:nvSpPr>
        <p:spPr>
          <a:xfrm>
            <a:off x="1657350" y="2571750"/>
            <a:ext cx="144589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為了使電腦視覺能夠理解影像，必須能夠檢測影像中每個物件的邊緣</a:t>
            </a:r>
            <a:endParaRPr kumimoji="1" lang="en-US" altLang="zh-TW" sz="3500" b="1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根據邊緣和線條的組成，可以知道物體的輪廓</a:t>
            </a:r>
            <a:endParaRPr kumimoji="1" lang="en-US" altLang="zh-TW" sz="3500" b="1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方便將圖片的特徵取出，進而讓電腦可以進行更進一步的處理</a:t>
            </a:r>
            <a:endParaRPr kumimoji="1" lang="en-US" altLang="zh-TW" sz="3500" b="1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681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研究目的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676400" y="2438400"/>
            <a:ext cx="140589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種邊緣檢測：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1.Prewitt</a:t>
            </a: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2.Sobel</a:t>
            </a: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3.Canny</a:t>
            </a: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4.Intuitionistic Fuzzy</a:t>
            </a: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PSNR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實做比較結果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9759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Prewitt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1706328" y="2381043"/>
            <a:ext cx="124668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它對影像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的隨機雜訊具有一定的平滑效果</a:t>
            </a:r>
            <a:endParaRPr lang="en-US" altLang="zh-TW" sz="3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rgbClr val="FF6600"/>
              </a:buClr>
              <a:buFont typeface="Wingdings" panose="05000000000000000000" pitchFamily="2" charset="2"/>
              <a:buChar char="l"/>
            </a:pP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用水平遮罩和垂直遮罩</a:t>
            </a: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來計算</a:t>
            </a:r>
            <a:endParaRPr lang="en-US" altLang="zh-TW" sz="35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10" y="4186356"/>
            <a:ext cx="3200209" cy="290525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80" y="4154743"/>
            <a:ext cx="3295515" cy="290525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657" y="4186356"/>
            <a:ext cx="4980440" cy="2905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B1A4280-4154-436B-8CCA-B6C2B81B9971}"/>
                  </a:ext>
                </a:extLst>
              </p:cNvPr>
              <p:cNvSpPr txBox="1"/>
              <p:nvPr/>
            </p:nvSpPr>
            <p:spPr>
              <a:xfrm>
                <a:off x="1270887" y="7455822"/>
                <a:ext cx="731200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G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TW" sz="3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</m:sub>
                    </m:sSub>
                  </m:oMath>
                </a14:m>
                <a:endParaRPr kumimoji="1" lang="zh-TW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EB1A4280-4154-436B-8CCA-B6C2B81B9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7" y="7455822"/>
                <a:ext cx="7312004" cy="630942"/>
              </a:xfrm>
              <a:prstGeom prst="rect">
                <a:avLst/>
              </a:prstGeom>
              <a:blipFill>
                <a:blip r:embed="rId7"/>
                <a:stretch>
                  <a:fillRect t="-14423" b="-3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077C3B7-8A6B-4087-82ED-B4024A6FA982}"/>
                  </a:ext>
                </a:extLst>
              </p:cNvPr>
              <p:cNvSpPr txBox="1"/>
              <p:nvPr/>
            </p:nvSpPr>
            <p:spPr>
              <a:xfrm>
                <a:off x="1270887" y="8399317"/>
                <a:ext cx="7312004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G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TW" sz="3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4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</m:sub>
                    </m:sSub>
                  </m:oMath>
                </a14:m>
                <a:endParaRPr kumimoji="1" lang="zh-TW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C077C3B7-8A6B-4087-82ED-B4024A6FA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7" y="8399317"/>
                <a:ext cx="7312004" cy="673518"/>
              </a:xfrm>
              <a:prstGeom prst="rect">
                <a:avLst/>
              </a:prstGeom>
              <a:blipFill>
                <a:blip r:embed="rId8"/>
                <a:stretch>
                  <a:fillRect t="-14545" b="-2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E1BD706-00CC-4FC9-8B68-2CFF0D185A1E}"/>
                  </a:ext>
                </a:extLst>
              </p:cNvPr>
              <p:cNvSpPr txBox="1"/>
              <p:nvPr/>
            </p:nvSpPr>
            <p:spPr>
              <a:xfrm>
                <a:off x="9447860" y="7994439"/>
                <a:ext cx="3536353" cy="712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kumimoji="1" lang="zh-TW" altLang="en-US" sz="35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1" lang="zh-TW" altLang="en-US" sz="35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E1BD706-00CC-4FC9-8B68-2CFF0D185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860" y="7994439"/>
                <a:ext cx="3536353" cy="712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808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kumimoji="1"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Prewitt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圖片 10" descr="一張含有 植物 的圖片&#10;&#10;自動產生的描述">
            <a:extLst>
              <a:ext uri="{FF2B5EF4-FFF2-40B4-BE49-F238E27FC236}">
                <a16:creationId xmlns:a16="http://schemas.microsoft.com/office/drawing/2014/main" id="{A2430D21-3EE0-4475-B87C-DC09303333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089" y="2202873"/>
            <a:ext cx="3784162" cy="6724770"/>
          </a:xfrm>
          <a:prstGeom prst="rect">
            <a:avLst/>
          </a:prstGeom>
        </p:spPr>
      </p:pic>
      <p:pic>
        <p:nvPicPr>
          <p:cNvPr id="13" name="圖片 12" descr="一張含有 爬蟲動物, 室外 的圖片&#10;&#10;自動產生的描述">
            <a:extLst>
              <a:ext uri="{FF2B5EF4-FFF2-40B4-BE49-F238E27FC236}">
                <a16:creationId xmlns:a16="http://schemas.microsoft.com/office/drawing/2014/main" id="{09AC7BCB-5B4B-41C1-BDE2-9236B3743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19" y="2202873"/>
            <a:ext cx="3784162" cy="6724770"/>
          </a:xfrm>
          <a:prstGeom prst="rect">
            <a:avLst/>
          </a:prstGeom>
        </p:spPr>
      </p:pic>
      <p:pic>
        <p:nvPicPr>
          <p:cNvPr id="16" name="圖片 15" descr="一張含有 室外, 樹, 白色, 植物 的圖片&#10;&#10;自動產生的描述">
            <a:extLst>
              <a:ext uri="{FF2B5EF4-FFF2-40B4-BE49-F238E27FC236}">
                <a16:creationId xmlns:a16="http://schemas.microsoft.com/office/drawing/2014/main" id="{5F68DA35-47B9-467C-AECE-AB1D882FE4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749" y="2202873"/>
            <a:ext cx="3784162" cy="6724770"/>
          </a:xfrm>
          <a:prstGeom prst="rect">
            <a:avLst/>
          </a:prstGeom>
        </p:spPr>
      </p:pic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99E63B9-393E-4151-AA13-3978A37A17FB}"/>
              </a:ext>
            </a:extLst>
          </p:cNvPr>
          <p:cNvSpPr/>
          <p:nvPr/>
        </p:nvSpPr>
        <p:spPr>
          <a:xfrm>
            <a:off x="5662246" y="5011615"/>
            <a:ext cx="1283677" cy="1019908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ED67D0AB-132F-44D4-B467-1C928E7F67DE}"/>
              </a:ext>
            </a:extLst>
          </p:cNvPr>
          <p:cNvSpPr/>
          <p:nvPr/>
        </p:nvSpPr>
        <p:spPr>
          <a:xfrm>
            <a:off x="11353806" y="5023335"/>
            <a:ext cx="1283677" cy="1019908"/>
          </a:xfrm>
          <a:prstGeom prst="right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05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5DA732-18B8-44E8-AD68-34EA5CE402D7}"/>
              </a:ext>
            </a:extLst>
          </p:cNvPr>
          <p:cNvSpPr txBox="1"/>
          <p:nvPr/>
        </p:nvSpPr>
        <p:spPr>
          <a:xfrm>
            <a:off x="2778369" y="9073661"/>
            <a:ext cx="108234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F8EE58E-FB36-4449-83D0-C6483A805906}"/>
              </a:ext>
            </a:extLst>
          </p:cNvPr>
          <p:cNvSpPr txBox="1"/>
          <p:nvPr/>
        </p:nvSpPr>
        <p:spPr>
          <a:xfrm>
            <a:off x="8318117" y="9073661"/>
            <a:ext cx="198002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灰階影像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73389E3-ABE3-486E-A7B4-3F7CF4DC8F50}"/>
              </a:ext>
            </a:extLst>
          </p:cNvPr>
          <p:cNvSpPr txBox="1"/>
          <p:nvPr/>
        </p:nvSpPr>
        <p:spPr>
          <a:xfrm>
            <a:off x="14282656" y="9073661"/>
            <a:ext cx="17236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Prewitt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9156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Sobel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207" y="4186356"/>
            <a:ext cx="3337586" cy="290525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79" y="4167960"/>
            <a:ext cx="3648865" cy="29052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93144" y="2305971"/>
            <a:ext cx="152248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把遮罩中間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的數值</a:t>
            </a:r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+1-1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，因此兩側邊緣的元素得到了增強，使</a:t>
            </a:r>
            <a:r>
              <a:rPr lang="zh-TW" altLang="en-US" sz="35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邊緣看起來更亮</a:t>
            </a:r>
            <a:r>
              <a:rPr lang="zh-TW" altLang="en-US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FA256B-2FA4-408A-866A-C66813406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6657" y="4186356"/>
            <a:ext cx="4980440" cy="29052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70A0970-CF4D-41BA-8BA7-16E3B562F23E}"/>
                  </a:ext>
                </a:extLst>
              </p:cNvPr>
              <p:cNvSpPr txBox="1"/>
              <p:nvPr/>
            </p:nvSpPr>
            <p:spPr>
              <a:xfrm>
                <a:off x="1270887" y="7455822"/>
                <a:ext cx="7312004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G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1" lang="en-US" altLang="zh-TW" sz="3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</m:sub>
                    </m:sSub>
                  </m:oMath>
                </a14:m>
                <a:endParaRPr kumimoji="1" lang="zh-TW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70A0970-CF4D-41BA-8BA7-16E3B562F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7" y="7455822"/>
                <a:ext cx="7312004" cy="630942"/>
              </a:xfrm>
              <a:prstGeom prst="rect">
                <a:avLst/>
              </a:prstGeom>
              <a:blipFill>
                <a:blip r:embed="rId5"/>
                <a:stretch>
                  <a:fillRect t="-14423" b="-346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2E37514-F8D1-4C16-A245-9059F08B89DC}"/>
                  </a:ext>
                </a:extLst>
              </p:cNvPr>
              <p:cNvSpPr txBox="1"/>
              <p:nvPr/>
            </p:nvSpPr>
            <p:spPr>
              <a:xfrm>
                <a:off x="1270887" y="8399317"/>
                <a:ext cx="7312004" cy="6735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G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A-OTF Shin Go Pro L" panose="020B0300000000000000" pitchFamily="34" charset="-128"/>
                          </a:rPr>
                          <m:t>𝑦</m:t>
                        </m:r>
                      </m:sub>
                    </m:sSub>
                  </m:oMath>
                </a14:m>
                <a:r>
                  <a:rPr kumimoji="1" lang="en-US" altLang="zh-TW" sz="35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350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1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4</m:t>
                        </m:r>
                      </m:sub>
                    </m:sSub>
                    <m:r>
                      <a:rPr kumimoji="1" lang="en-US" altLang="zh-TW" sz="3500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kumimoji="1" lang="en-US" altLang="zh-TW" sz="35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𝑃</m:t>
                        </m:r>
                      </m:e>
                      <m:sub>
                        <m:r>
                          <a:rPr kumimoji="1" lang="en-US" altLang="zh-TW" sz="3500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</m:sub>
                    </m:sSub>
                  </m:oMath>
                </a14:m>
                <a:endParaRPr kumimoji="1" lang="zh-TW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2E37514-F8D1-4C16-A245-9059F08B8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87" y="8399317"/>
                <a:ext cx="7312004" cy="673518"/>
              </a:xfrm>
              <a:prstGeom prst="rect">
                <a:avLst/>
              </a:prstGeom>
              <a:blipFill>
                <a:blip r:embed="rId6"/>
                <a:stretch>
                  <a:fillRect t="-14545" b="-26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AA6B76E-3E1E-4C36-B191-F23ABE51D612}"/>
                  </a:ext>
                </a:extLst>
              </p:cNvPr>
              <p:cNvSpPr txBox="1"/>
              <p:nvPr/>
            </p:nvSpPr>
            <p:spPr>
              <a:xfrm>
                <a:off x="9447860" y="7994439"/>
                <a:ext cx="3536353" cy="712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kumimoji="1" lang="zh-TW" altLang="en-US" sz="35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kumimoji="1" lang="zh-TW" altLang="en-US" sz="350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zh-TW" altLang="en-US" sz="350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zh-TW" altLang="en-US" sz="350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3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DAA6B76E-3E1E-4C36-B191-F23ABE51D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860" y="7994439"/>
                <a:ext cx="3536353" cy="712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359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Sobel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5" name="圖片 14" descr="一張含有 室外, 樹, 白色, 植物 的圖片&#10;&#10;自動產生的描述">
            <a:extLst>
              <a:ext uri="{FF2B5EF4-FFF2-40B4-BE49-F238E27FC236}">
                <a16:creationId xmlns:a16="http://schemas.microsoft.com/office/drawing/2014/main" id="{6C34B088-FB8E-4220-8006-26A0D2BD93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16" y="2202873"/>
            <a:ext cx="3784162" cy="6724770"/>
          </a:xfrm>
          <a:prstGeom prst="rect">
            <a:avLst/>
          </a:prstGeom>
        </p:spPr>
      </p:pic>
      <p:pic>
        <p:nvPicPr>
          <p:cNvPr id="17" name="圖片 16" descr="一張含有 室外, 樹, 白色, 植物 的圖片&#10;&#10;自動產生的描述">
            <a:extLst>
              <a:ext uri="{FF2B5EF4-FFF2-40B4-BE49-F238E27FC236}">
                <a16:creationId xmlns:a16="http://schemas.microsoft.com/office/drawing/2014/main" id="{F89F6860-22BB-4FD1-A889-D9A31F0821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59" y="2202873"/>
            <a:ext cx="3784162" cy="6724770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764E874-F535-48BF-8D92-C977295D8368}"/>
              </a:ext>
            </a:extLst>
          </p:cNvPr>
          <p:cNvSpPr txBox="1"/>
          <p:nvPr/>
        </p:nvSpPr>
        <p:spPr>
          <a:xfrm>
            <a:off x="3833290" y="8927643"/>
            <a:ext cx="17236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Prewitt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9AD520C-1BCB-43D5-B7C8-2C2B862401A7}"/>
              </a:ext>
            </a:extLst>
          </p:cNvPr>
          <p:cNvSpPr txBox="1"/>
          <p:nvPr/>
        </p:nvSpPr>
        <p:spPr>
          <a:xfrm>
            <a:off x="12344763" y="8927643"/>
            <a:ext cx="140615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Sobel</a:t>
            </a:r>
            <a:endParaRPr kumimoji="1" lang="zh-TW" altLang="en-US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19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484675" y="421758"/>
            <a:ext cx="17646914" cy="770016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kumimoji="1"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邊緣檢測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文字方塊 1"/>
          <p:cNvSpPr txBox="1"/>
          <p:nvPr/>
        </p:nvSpPr>
        <p:spPr>
          <a:xfrm>
            <a:off x="1536192" y="2633472"/>
            <a:ext cx="14081760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最優邊緣檢測的優點：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良好的邊緣檢測能力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好的定位能力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清楚的檢測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點與邊緣點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endParaRPr kumimoji="1" lang="en-US" altLang="zh-TW" sz="1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l"/>
            </a:pP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Canny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計算步驟：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對影像進行高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斯濾波</a:t>
            </a:r>
            <a:endParaRPr kumimoji="1" lang="en-US" altLang="zh-TW" sz="3500" b="1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用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Sobel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的算法來計算梯度值和梯度方向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對梯度值進行非極大值抑制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Clr>
                <a:schemeClr val="accent2"/>
              </a:buClr>
            </a:pP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kumimoji="1" lang="en-US" altLang="zh-TW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kumimoji="1" lang="zh-TW" altLang="en-US" sz="3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用雙閾值演算法檢測和</a:t>
            </a:r>
            <a:r>
              <a:rPr kumimoji="1" lang="zh-TW" altLang="en-US" sz="3500" b="1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連線邊緣　</a:t>
            </a:r>
            <a:endParaRPr kumimoji="1" lang="en-US" altLang="zh-TW" sz="35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058" y="2002717"/>
            <a:ext cx="6667500" cy="2105025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2876593" y="5602383"/>
            <a:ext cx="4495165" cy="29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No 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85000"/>
                <a:lumOff val="15000"/>
              </a:schemeClr>
            </a:solidFill>
            <a:latin typeface="Aller Light" panose="02000503000000020004" pitchFamily="2" charset="0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</TotalTime>
  <Words>647</Words>
  <Application>Microsoft Office PowerPoint</Application>
  <PresentationFormat>自訂</PresentationFormat>
  <Paragraphs>108</Paragraphs>
  <Slides>15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6" baseType="lpstr">
      <vt:lpstr>Aller Light</vt:lpstr>
      <vt:lpstr>Bebas Neue Bold</vt:lpstr>
      <vt:lpstr>Bebas Neue Regular</vt:lpstr>
      <vt:lpstr>Roboto</vt:lpstr>
      <vt:lpstr>微軟正黑體</vt:lpstr>
      <vt:lpstr>Arial</vt:lpstr>
      <vt:lpstr>Calibri</vt:lpstr>
      <vt:lpstr>Cambria Math</vt:lpstr>
      <vt:lpstr>Wingdings</vt:lpstr>
      <vt:lpstr>No Header</vt:lpstr>
      <vt:lpstr>Header</vt:lpstr>
      <vt:lpstr>A Comparative Study of Edge 　Detectors in Digital Image Processing 邊緣檢測在數位影像處理中的比較研究</vt:lpstr>
      <vt:lpstr>什麼是邊緣檢測</vt:lpstr>
      <vt:lpstr>為什麼要做邊緣檢測</vt:lpstr>
      <vt:lpstr>研究目的</vt:lpstr>
      <vt:lpstr>Prewitt邊緣檢測</vt:lpstr>
      <vt:lpstr>Prewitt邊緣檢測</vt:lpstr>
      <vt:lpstr>Sobel邊緣檢測</vt:lpstr>
      <vt:lpstr>Sobel邊緣檢測</vt:lpstr>
      <vt:lpstr>Canny邊緣檢測</vt:lpstr>
      <vt:lpstr>Canny邊緣檢測</vt:lpstr>
      <vt:lpstr>Intuitionistic Fuzzy邊緣檢測</vt:lpstr>
      <vt:lpstr>Intuitionistic Fuzzy邊緣檢測</vt:lpstr>
      <vt:lpstr>比較邊緣檢測的好壞</vt:lpstr>
      <vt:lpstr>例子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taitoru</dc:title>
  <dc:creator>秋咲准</dc:creator>
  <cp:lastModifiedBy>尹瑄 羅</cp:lastModifiedBy>
  <cp:revision>169</cp:revision>
  <dcterms:created xsi:type="dcterms:W3CDTF">2014-05-07T13:22:54Z</dcterms:created>
  <dcterms:modified xsi:type="dcterms:W3CDTF">2020-12-08T22:19:32Z</dcterms:modified>
</cp:coreProperties>
</file>